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sldIdLst>
    <p:sldId id="256" r:id="rId2"/>
    <p:sldId id="257" r:id="rId3"/>
    <p:sldId id="278" r:id="rId4"/>
    <p:sldId id="270" r:id="rId5"/>
    <p:sldId id="258" r:id="rId6"/>
    <p:sldId id="260" r:id="rId7"/>
    <p:sldId id="280" r:id="rId8"/>
    <p:sldId id="281" r:id="rId9"/>
    <p:sldId id="259" r:id="rId10"/>
    <p:sldId id="271" r:id="rId11"/>
    <p:sldId id="279" r:id="rId12"/>
    <p:sldId id="273" r:id="rId13"/>
    <p:sldId id="272" r:id="rId14"/>
    <p:sldId id="274" r:id="rId15"/>
    <p:sldId id="262" r:id="rId16"/>
    <p:sldId id="277" r:id="rId17"/>
    <p:sldId id="276" r:id="rId18"/>
    <p:sldId id="269" r:id="rId19"/>
    <p:sldId id="264" r:id="rId20"/>
    <p:sldId id="265" r:id="rId21"/>
    <p:sldId id="282" r:id="rId22"/>
    <p:sldId id="266" r:id="rId23"/>
    <p:sldId id="283" r:id="rId24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122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ójkąt prostokątny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ytuł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17" name="Podtytuł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l-PL"/>
              <a:t>Kliknij, aby edytować styl wzorca podtytułu</a:t>
            </a:r>
            <a:endParaRPr kumimoji="0" lang="en-US"/>
          </a:p>
        </p:txBody>
      </p:sp>
      <p:grpSp>
        <p:nvGrpSpPr>
          <p:cNvPr id="2" name="Grup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Dowolny kształt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Dowolny kształt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Dowolny kształt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Łącznik prosty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Symbol zastępczy daty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6221E02-25CB-4963-84BC-0813985E7D90}" type="datetimeFigureOut">
              <a:rPr lang="pl-PL" smtClean="0"/>
              <a:pPr/>
              <a:t>20.11.2020</a:t>
            </a:fld>
            <a:endParaRPr lang="pl-PL"/>
          </a:p>
        </p:txBody>
      </p:sp>
      <p:sp>
        <p:nvSpPr>
          <p:cNvPr id="19" name="Symbol zastępczy stopki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27" name="Symbol zastępczy numeru slajd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20.11.2020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20.11.2020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20.11.2020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7" name="Tytuł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20.11.2020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7" name="Pag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Pag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20.11.2020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Tytuł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20.11.2020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20.11.2020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6" name="Tytuł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20.11.2020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66221E02-25CB-4963-84BC-0813985E7D90}" type="datetimeFigureOut">
              <a:rPr lang="pl-PL" smtClean="0"/>
              <a:pPr/>
              <a:t>20.11.2020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l-PL"/>
              <a:t>Kliknij ikonę, aby dodać obraz</a:t>
            </a:r>
            <a:endParaRPr kumimoji="0" lang="en-US" dirty="0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6221E02-25CB-4963-84BC-0813985E7D90}" type="datetimeFigureOut">
              <a:rPr lang="pl-PL" smtClean="0"/>
              <a:pPr/>
              <a:t>20.11.2020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8" name="Dowolny kształt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Dowolny kształt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Trójkąt prostokątny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Łącznik prosty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Pag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Pag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owolny kształt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Dowolny kształt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Trójkąt prostokątny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Łącznik prosty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ymbol zastępczy tytułu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0" name="Symbol zastępczy tekstu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/>
              <a:t>Kliknij, aby edytować style wzorca tekstu</a:t>
            </a:r>
          </a:p>
          <a:p>
            <a:pPr lvl="1" eaLnBrk="1" latinLnBrk="0" hangingPunct="1"/>
            <a:r>
              <a:rPr kumimoji="0" lang="pl-PL"/>
              <a:t>Drugi poziom</a:t>
            </a:r>
          </a:p>
          <a:p>
            <a:pPr lvl="2" eaLnBrk="1" latinLnBrk="0" hangingPunct="1"/>
            <a:r>
              <a:rPr kumimoji="0" lang="pl-PL"/>
              <a:t>Trzeci poziom</a:t>
            </a:r>
          </a:p>
          <a:p>
            <a:pPr lvl="3" eaLnBrk="1" latinLnBrk="0" hangingPunct="1"/>
            <a:r>
              <a:rPr kumimoji="0" lang="pl-PL"/>
              <a:t>Czwarty poziom</a:t>
            </a:r>
          </a:p>
          <a:p>
            <a:pPr lvl="4" eaLnBrk="1" latinLnBrk="0" hangingPunct="1"/>
            <a:r>
              <a:rPr kumimoji="0" lang="pl-PL"/>
              <a:t>Piąty poziom</a:t>
            </a:r>
            <a:endParaRPr kumimoji="0" lang="en-US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66221E02-25CB-4963-84BC-0813985E7D90}" type="datetimeFigureOut">
              <a:rPr lang="pl-PL" smtClean="0"/>
              <a:pPr/>
              <a:t>20.11.2020</a:t>
            </a:fld>
            <a:endParaRPr lang="pl-PL"/>
          </a:p>
        </p:txBody>
      </p:sp>
      <p:sp>
        <p:nvSpPr>
          <p:cNvPr id="22" name="Symbol zastępczy stopki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asztomaszow.pl/wiadomosci/3595,cyberprzemoc-kazdy-jest-potencjalna-ofiara" TargetMode="External"/><Relationship Id="rId2" Type="http://schemas.openxmlformats.org/officeDocument/2006/relationships/hyperlink" Target="https://pl.wikipedia.org/wiki/Cyberprzemoc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://terapiarodzinna.com/biblioterapia/psychoedukacja-dla-rodzicow/mamo-tato-wasze-dzieci-sa-narazone-na-cyberprzemoc/" TargetMode="External"/><Relationship Id="rId5" Type="http://schemas.openxmlformats.org/officeDocument/2006/relationships/hyperlink" Target="https://www.makarska-kancelaria.pl/aktualnosci/cyberprzemoc-szkolenie-chelmnie/" TargetMode="External"/><Relationship Id="rId4" Type="http://schemas.openxmlformats.org/officeDocument/2006/relationships/hyperlink" Target="http://www.lo.internetdsl.pl/dokumenty/cyberprzemoc.pdf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714480" y="1500174"/>
            <a:ext cx="6480048" cy="2301240"/>
          </a:xfrm>
        </p:spPr>
        <p:txBody>
          <a:bodyPr/>
          <a:lstStyle/>
          <a:p>
            <a:r>
              <a:rPr lang="pl-PL"/>
              <a:t>CYBERPRZEMOC 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785918" y="3786190"/>
            <a:ext cx="6500858" cy="1785950"/>
          </a:xfrm>
        </p:spPr>
        <p:txBody>
          <a:bodyPr/>
          <a:lstStyle/>
          <a:p>
            <a:r>
              <a:rPr lang="pl-PL" dirty="0"/>
              <a:t>Hania Rożek</a:t>
            </a:r>
          </a:p>
        </p:txBody>
      </p:sp>
      <p:sp>
        <p:nvSpPr>
          <p:cNvPr id="5" name="Błyskawica 4"/>
          <p:cNvSpPr/>
          <p:nvPr/>
        </p:nvSpPr>
        <p:spPr>
          <a:xfrm rot="10170769" flipV="1">
            <a:off x="1151916" y="1062820"/>
            <a:ext cx="1640965" cy="1818766"/>
          </a:xfrm>
          <a:prstGeom prst="lightningBol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6" name="Picture 9" descr="Cyberprzemoc czyli agresja w Internecie - Szkolne Blogi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57818" y="642918"/>
            <a:ext cx="2857500" cy="1600200"/>
          </a:xfrm>
          <a:prstGeom prst="rect">
            <a:avLst/>
          </a:prstGeom>
          <a:noFill/>
        </p:spPr>
      </p:pic>
    </p:spTree>
  </p:cSld>
  <p:clrMapOvr>
    <a:masterClrMapping/>
  </p:clrMapOvr>
  <p:transition>
    <p:newsflash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00034" y="1643050"/>
            <a:ext cx="8229600" cy="4525963"/>
          </a:xfrm>
        </p:spPr>
        <p:txBody>
          <a:bodyPr>
            <a:normAutofit/>
          </a:bodyPr>
          <a:lstStyle/>
          <a:p>
            <a:r>
              <a:rPr lang="pl-PL" dirty="0"/>
              <a:t>Rozpowszechniania materiałów kierowanych </a:t>
            </a:r>
          </a:p>
          <a:p>
            <a:pPr>
              <a:buNone/>
            </a:pPr>
            <a:r>
              <a:rPr lang="pl-PL" dirty="0"/>
              <a:t>	przeciwko ofierze jest szybkie i powszechnie </a:t>
            </a:r>
          </a:p>
          <a:p>
            <a:pPr>
              <a:buNone/>
            </a:pPr>
            <a:r>
              <a:rPr lang="pl-PL" dirty="0"/>
              <a:t>	dostępne </a:t>
            </a:r>
          </a:p>
          <a:p>
            <a:endParaRPr lang="pl-PL" dirty="0"/>
          </a:p>
          <a:p>
            <a:r>
              <a:rPr lang="pl-PL" dirty="0"/>
              <a:t>Kompromitujące zdjęcia, filmy czy informacje </a:t>
            </a:r>
          </a:p>
          <a:p>
            <a:pPr>
              <a:buNone/>
            </a:pPr>
            <a:r>
              <a:rPr lang="pl-PL" dirty="0"/>
              <a:t>	potrafią zrobić w Internecie bardzo szybką </a:t>
            </a:r>
          </a:p>
          <a:p>
            <a:pPr>
              <a:buNone/>
            </a:pPr>
            <a:r>
              <a:rPr lang="pl-PL" dirty="0"/>
              <a:t>	„karierę” a ich usunięcie jest często </a:t>
            </a:r>
          </a:p>
          <a:p>
            <a:pPr>
              <a:buNone/>
            </a:pPr>
            <a:r>
              <a:rPr lang="pl-PL" dirty="0"/>
              <a:t>	praktycznie nie możliwe</a:t>
            </a:r>
          </a:p>
          <a:p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85786" y="357166"/>
            <a:ext cx="7467600" cy="1143000"/>
          </a:xfrm>
        </p:spPr>
        <p:txBody>
          <a:bodyPr>
            <a:normAutofit/>
          </a:bodyPr>
          <a:lstStyle/>
          <a:p>
            <a:pPr algn="ctr"/>
            <a:r>
              <a:rPr lang="pl-PL" dirty="0"/>
              <a:t>DLACZEGO TAK SIĘ DZIEJE?</a:t>
            </a:r>
          </a:p>
        </p:txBody>
      </p:sp>
    </p:spTree>
  </p:cSld>
  <p:clrMapOvr>
    <a:masterClrMapping/>
  </p:clrMapOvr>
  <p:transition>
    <p:fade thruBlk="1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4000" dirty="0"/>
              <a:t>rówieśnicy z klasy </a:t>
            </a:r>
          </a:p>
          <a:p>
            <a:endParaRPr lang="pl-PL" sz="4000" dirty="0"/>
          </a:p>
          <a:p>
            <a:r>
              <a:rPr lang="pl-PL" sz="4000" dirty="0"/>
              <a:t>znajomi ze szkoły</a:t>
            </a:r>
          </a:p>
          <a:p>
            <a:endParaRPr lang="pl-PL" sz="4000" dirty="0"/>
          </a:p>
          <a:p>
            <a:r>
              <a:rPr lang="pl-PL" sz="4000" dirty="0"/>
              <a:t>rzadziej osoby nieznajome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571472" y="42860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l-PL" dirty="0"/>
              <a:t>Kto jest sprawcą </a:t>
            </a:r>
            <a:r>
              <a:rPr lang="pl-PL" dirty="0" err="1"/>
              <a:t>cyberprzemocy</a:t>
            </a:r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</p:spTree>
  </p:cSld>
  <p:clrMapOvr>
    <a:masterClrMapping/>
  </p:clrMapOvr>
  <p:transition>
    <p:fade thruBlk="1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/>
              <a:t>młode osoby nie są jeszcze świadome konsekwencji swoich czynów i nie potrafią sobie wyobrazić co czuje osoba prześladowana</a:t>
            </a:r>
          </a:p>
          <a:p>
            <a:r>
              <a:rPr lang="pl-PL" dirty="0"/>
              <a:t>coraz częściej że stosowanie </a:t>
            </a:r>
            <a:r>
              <a:rPr lang="pl-PL" dirty="0" err="1"/>
              <a:t>cyberprzemocy</a:t>
            </a:r>
            <a:r>
              <a:rPr lang="pl-PL" dirty="0"/>
              <a:t> staje się formą dobrej zabawy i spędzania wolnego czasu w grupie</a:t>
            </a:r>
          </a:p>
          <a:p>
            <a:r>
              <a:rPr lang="pl-PL" dirty="0"/>
              <a:t>niektórzy się tak zachowują, bo mają na celu zaimponowanie i wyróżnienie się na tle grupy</a:t>
            </a:r>
          </a:p>
          <a:p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Kto jest sprawcą </a:t>
            </a:r>
            <a:r>
              <a:rPr lang="pl-PL" dirty="0" err="1"/>
              <a:t>cyberprzemocy</a:t>
            </a:r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</p:spTree>
  </p:cSld>
  <p:clrMapOvr>
    <a:masterClrMapping/>
  </p:clrMapOvr>
  <p:transition>
    <p:fade thruBlk="1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5376672"/>
          </a:xfrm>
        </p:spPr>
        <p:txBody>
          <a:bodyPr>
            <a:normAutofit lnSpcReduction="10000"/>
          </a:bodyPr>
          <a:lstStyle/>
          <a:p>
            <a:r>
              <a:rPr lang="pl-PL" dirty="0"/>
              <a:t>szeroki repertuar form krzywdzenia, </a:t>
            </a:r>
          </a:p>
          <a:p>
            <a:pPr>
              <a:buNone/>
            </a:pPr>
            <a:r>
              <a:rPr lang="pl-PL" dirty="0"/>
              <a:t>	poszerzający się z dnia na dzień wraz z </a:t>
            </a:r>
          </a:p>
          <a:p>
            <a:pPr>
              <a:buNone/>
            </a:pPr>
            <a:r>
              <a:rPr lang="pl-PL" dirty="0"/>
              <a:t>	rozwojem oferty serwisów internetowych i </a:t>
            </a:r>
          </a:p>
          <a:p>
            <a:pPr>
              <a:buNone/>
            </a:pPr>
            <a:r>
              <a:rPr lang="pl-PL" dirty="0"/>
              <a:t>	telefonii komórkowej</a:t>
            </a:r>
          </a:p>
          <a:p>
            <a:r>
              <a:rPr lang="pl-PL" dirty="0"/>
              <a:t>zjawisko to jest mniej kontrolowane przez </a:t>
            </a:r>
          </a:p>
          <a:p>
            <a:pPr>
              <a:buNone/>
            </a:pPr>
            <a:r>
              <a:rPr lang="pl-PL" dirty="0"/>
              <a:t>	rodziców czy nauczycieli, niż „klasyczna” </a:t>
            </a:r>
          </a:p>
          <a:p>
            <a:pPr>
              <a:buNone/>
            </a:pPr>
            <a:r>
              <a:rPr lang="pl-PL" dirty="0"/>
              <a:t>	przemoc</a:t>
            </a:r>
          </a:p>
          <a:p>
            <a:r>
              <a:rPr lang="pl-PL" dirty="0"/>
              <a:t>działania sprawcy są trudniejsze do </a:t>
            </a:r>
          </a:p>
          <a:p>
            <a:pPr>
              <a:buNone/>
            </a:pPr>
            <a:r>
              <a:rPr lang="pl-PL" dirty="0"/>
              <a:t>	zaobserwowania</a:t>
            </a:r>
          </a:p>
          <a:p>
            <a:r>
              <a:rPr lang="pl-PL" dirty="0"/>
              <a:t>nie wszyscy dorośli sprawnie posługują się </a:t>
            </a:r>
          </a:p>
          <a:p>
            <a:pPr>
              <a:buNone/>
            </a:pPr>
            <a:r>
              <a:rPr lang="pl-PL" dirty="0"/>
              <a:t>	mediami elektronicznymi i często bagatelizują zjawisko</a:t>
            </a:r>
          </a:p>
          <a:p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357158" y="500042"/>
            <a:ext cx="8786842" cy="857256"/>
          </a:xfrm>
        </p:spPr>
        <p:txBody>
          <a:bodyPr>
            <a:normAutofit fontScale="90000"/>
          </a:bodyPr>
          <a:lstStyle/>
          <a:p>
            <a:r>
              <a:rPr lang="pl-PL" dirty="0"/>
              <a:t>CYBER PRZEMOC JEST NIEBEZPIECZNA</a:t>
            </a:r>
            <a:br>
              <a:rPr lang="pl-PL" dirty="0"/>
            </a:br>
            <a:endParaRPr lang="pl-PL" dirty="0"/>
          </a:p>
        </p:txBody>
      </p:sp>
    </p:spTree>
  </p:cSld>
  <p:clrMapOvr>
    <a:masterClrMapping/>
  </p:clrMapOvr>
  <p:transition>
    <p:fade thruBlk="1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b="1" dirty="0"/>
          </a:p>
          <a:p>
            <a:r>
              <a:rPr lang="pl-PL" dirty="0" err="1"/>
              <a:t>Cyberprzemoc</a:t>
            </a:r>
            <a:r>
              <a:rPr lang="pl-PL" dirty="0"/>
              <a:t> jest jednym z najszybciej rozwijających się zagrożeń w </a:t>
            </a:r>
            <a:r>
              <a:rPr lang="pl-PL" dirty="0" err="1"/>
              <a:t>internecie</a:t>
            </a:r>
            <a:r>
              <a:rPr lang="pl-PL" dirty="0"/>
              <a:t>, które dotyka osób w różnym wieku</a:t>
            </a:r>
          </a:p>
          <a:p>
            <a:r>
              <a:rPr lang="pl-PL" b="1" dirty="0"/>
              <a:t>Każdego dnia SETKI DZIECI I NASTOLATKÓW pada ofiarami </a:t>
            </a:r>
            <a:r>
              <a:rPr lang="pl-PL" b="1" dirty="0" err="1"/>
              <a:t>cyberprzemocy</a:t>
            </a:r>
            <a:endParaRPr lang="pl-PL" b="1" dirty="0"/>
          </a:p>
          <a:p>
            <a:r>
              <a:rPr lang="pl-PL" dirty="0"/>
              <a:t>51,2 proc. nastolatków padło ofiarą </a:t>
            </a:r>
            <a:r>
              <a:rPr lang="pl-PL" dirty="0" err="1"/>
              <a:t>hejtu</a:t>
            </a:r>
            <a:r>
              <a:rPr lang="pl-PL" dirty="0"/>
              <a:t> w </a:t>
            </a:r>
            <a:r>
              <a:rPr lang="pl-PL" dirty="0" err="1"/>
              <a:t>internecie</a:t>
            </a:r>
            <a:endParaRPr lang="pl-PL" b="1" dirty="0"/>
          </a:p>
          <a:p>
            <a:r>
              <a:rPr lang="pl-PL" dirty="0"/>
              <a:t>Osoby dorosłe również</a:t>
            </a:r>
          </a:p>
          <a:p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KTO JEST OFIARĄ?</a:t>
            </a:r>
          </a:p>
        </p:txBody>
      </p:sp>
    </p:spTree>
  </p:cSld>
  <p:clrMapOvr>
    <a:masterClrMapping/>
  </p:clrMapOvr>
  <p:transition>
    <p:fade thruBlk="1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/>
              <a:t>CYBERPRZEMOCY TO: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err="1"/>
              <a:t>Cyberprzemoc</a:t>
            </a:r>
            <a:r>
              <a:rPr lang="pl-PL" dirty="0"/>
              <a:t> to Adam, który zrobił zdjęcie Małgosi, kiedy przebierała się w szatni</a:t>
            </a:r>
          </a:p>
          <a:p>
            <a:endParaRPr lang="pl-PL" dirty="0"/>
          </a:p>
          <a:p>
            <a:r>
              <a:rPr lang="pl-PL" dirty="0" err="1"/>
              <a:t>Cyberprzemoc</a:t>
            </a:r>
            <a:r>
              <a:rPr lang="pl-PL" dirty="0"/>
              <a:t> to Joasia, która wyśmiewała się z koleżanki na jednym z portali </a:t>
            </a:r>
            <a:r>
              <a:rPr lang="pl-PL" dirty="0" err="1"/>
              <a:t>społecznościowych</a:t>
            </a:r>
            <a:endParaRPr lang="pl-PL" dirty="0"/>
          </a:p>
          <a:p>
            <a:endParaRPr lang="pl-PL" dirty="0"/>
          </a:p>
          <a:p>
            <a:r>
              <a:rPr lang="pl-PL" dirty="0" err="1"/>
              <a:t>Cyberprzemoc</a:t>
            </a:r>
            <a:r>
              <a:rPr lang="pl-PL" dirty="0"/>
              <a:t> to Franek i Michał, którzy podszywając się pod Dominikę, napisali bez jej wiedzy i zgody do jakiegoś chłopaka</a:t>
            </a:r>
            <a:r>
              <a:rPr lang="pl-PL" b="1" dirty="0"/>
              <a:t> </a:t>
            </a:r>
            <a:endParaRPr lang="pl-PL" dirty="0"/>
          </a:p>
          <a:p>
            <a:endParaRPr lang="pl-PL" dirty="0"/>
          </a:p>
        </p:txBody>
      </p:sp>
    </p:spTree>
  </p:cSld>
  <p:clrMapOvr>
    <a:masterClrMapping/>
  </p:clrMapOvr>
  <p:transition>
    <p:fade thruBlk="1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CYBERPRZEMOCY TO:</a:t>
            </a:r>
          </a:p>
        </p:txBody>
      </p:sp>
      <p:sp>
        <p:nvSpPr>
          <p:cNvPr id="4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sz="2800" dirty="0"/>
              <a:t>Inny przypadek to m.in. film, w którym pewien uczeń został nagrany w krępującej sytuacji w szatni szkolnej kamerą w telefonie komórkowym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CYBERPRZEMOCY TO:</a:t>
            </a:r>
          </a:p>
        </p:txBody>
      </p:sp>
      <p:sp>
        <p:nvSpPr>
          <p:cNvPr id="4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Jeden ze znanych przypadków to historia filmu "Star War </a:t>
            </a:r>
            <a:r>
              <a:rPr lang="pl-PL" dirty="0" err="1"/>
              <a:t>Kid</a:t>
            </a:r>
            <a:r>
              <a:rPr lang="pl-PL" dirty="0"/>
              <a:t>", w której młody chłopak z Kanady nieudolnie odgrywa scenę walki z </a:t>
            </a:r>
            <a:r>
              <a:rPr lang="pl-PL" dirty="0" err="1"/>
              <a:t>Gwiezdych</a:t>
            </a:r>
            <a:r>
              <a:rPr lang="pl-PL" dirty="0"/>
              <a:t> Wojen. Film trafił do sieci i przez długi czas był jednym z najpopularniejszych materiałów w </a:t>
            </a:r>
            <a:r>
              <a:rPr lang="pl-PL" dirty="0" err="1"/>
              <a:t>internecie</a:t>
            </a:r>
            <a:r>
              <a:rPr lang="pl-PL" dirty="0"/>
              <a:t>. </a:t>
            </a:r>
          </a:p>
          <a:p>
            <a:r>
              <a:rPr lang="pl-PL" dirty="0"/>
              <a:t>Chłopak po załamaniu nerwowym zmienił wraz z rodziną miejsce zamieszkania i przez kilka lat był pod ścisłą ochroną psychiatry. 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l-PL" sz="3200" dirty="0"/>
              <a:t>czują się zranione i bardzo przeżywają to, co je spotkało</a:t>
            </a:r>
          </a:p>
          <a:p>
            <a:r>
              <a:rPr lang="pl-PL" sz="3200" dirty="0"/>
              <a:t>pojawiają się u nich nieprzyjemne myśli i uczucia takie jak bezradność, wstyd, upokorzenie, strach a czasem również złość</a:t>
            </a:r>
          </a:p>
          <a:p>
            <a:r>
              <a:rPr lang="pl-PL" sz="3200" dirty="0"/>
              <a:t>osoba prześladowana czuje się osamotniona, izoluje się</a:t>
            </a:r>
          </a:p>
          <a:p>
            <a:r>
              <a:rPr lang="pl-PL" sz="3200" dirty="0"/>
              <a:t>negatywne emocje mogą być źródłem myśli samobójczych</a:t>
            </a:r>
          </a:p>
          <a:p>
            <a:endParaRPr lang="pl-PL" sz="3200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ODCZUCIA OSOBY NĘKANEJ:</a:t>
            </a:r>
          </a:p>
        </p:txBody>
      </p:sp>
    </p:spTree>
  </p:cSld>
  <p:clrMapOvr>
    <a:masterClrMapping/>
  </p:clrMapOvr>
  <p:transition>
    <p:fade thruBlk="1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00034" y="1285860"/>
            <a:ext cx="8229600" cy="4525963"/>
          </a:xfrm>
        </p:spPr>
        <p:txBody>
          <a:bodyPr/>
          <a:lstStyle/>
          <a:p>
            <a:r>
              <a:rPr lang="pl-PL" sz="3600" dirty="0"/>
              <a:t>Specjaliści wskazują, że skutki </a:t>
            </a:r>
            <a:r>
              <a:rPr lang="pl-PL" sz="3600" dirty="0" err="1"/>
              <a:t>cyberprzemocy</a:t>
            </a:r>
            <a:r>
              <a:rPr lang="pl-PL" sz="3600" dirty="0"/>
              <a:t> u młodzieży to poważne problemy psychiczne, nerwice, a w skrajnym przypadku – próby samobójcze. </a:t>
            </a:r>
          </a:p>
          <a:p>
            <a:endParaRPr lang="pl-PL" dirty="0"/>
          </a:p>
        </p:txBody>
      </p:sp>
    </p:spTree>
  </p:cSld>
  <p:clrMapOvr>
    <a:masterClrMapping/>
  </p:clrMapOvr>
  <p:transition>
    <p:fade thruBlk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3500" b="1" dirty="0" err="1"/>
              <a:t>Cyberprzemoc</a:t>
            </a:r>
            <a:r>
              <a:rPr lang="pl-PL" sz="3500" b="1" dirty="0"/>
              <a:t> –</a:t>
            </a:r>
            <a:r>
              <a:rPr lang="pl-PL" sz="3500" dirty="0"/>
              <a:t>agresja elektroniczna. </a:t>
            </a:r>
          </a:p>
          <a:p>
            <a:r>
              <a:rPr lang="pl-PL" sz="3500" dirty="0"/>
              <a:t>Stosowanie przemocy poprzez prześladowanie, zastraszanie, nękanie, wyśmiewanie innych osób z wykorzystanie Internetu i narzędzi typu elektronicznego.</a:t>
            </a:r>
            <a:endParaRPr lang="pl-PL" dirty="0"/>
          </a:p>
          <a:p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85786" y="428604"/>
            <a:ext cx="7467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pl-PL" dirty="0"/>
              <a:t>CO TO JEST CYBERPRZEMOC?</a:t>
            </a:r>
          </a:p>
        </p:txBody>
      </p:sp>
    </p:spTree>
  </p:cSld>
  <p:clrMapOvr>
    <a:masterClrMapping/>
  </p:clrMapOvr>
  <p:transition>
    <p:fade thruBlk="1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pl-PL" dirty="0"/>
          </a:p>
          <a:p>
            <a:pPr algn="ctr">
              <a:buNone/>
            </a:pPr>
            <a:endParaRPr lang="pl-PL" sz="6000" dirty="0"/>
          </a:p>
          <a:p>
            <a:pPr algn="ctr">
              <a:buNone/>
            </a:pPr>
            <a:endParaRPr lang="pl-PL" sz="6000" dirty="0">
              <a:solidFill>
                <a:srgbClr val="FF0000"/>
              </a:solidFill>
            </a:endParaRP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NUMER ZAUFANIA </a:t>
            </a:r>
          </a:p>
        </p:txBody>
      </p:sp>
      <p:pic>
        <p:nvPicPr>
          <p:cNvPr id="14338" name="Picture 2" descr="116 111 - Telefon zaufania dla Dzieci i Młodzieży - Numer alarmowy 112 -  Portal Gov.pl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8" y="2071678"/>
            <a:ext cx="7110566" cy="2998432"/>
          </a:xfrm>
          <a:prstGeom prst="rect">
            <a:avLst/>
          </a:prstGeom>
          <a:noFill/>
        </p:spPr>
      </p:pic>
    </p:spTree>
  </p:cSld>
  <p:clrMapOvr>
    <a:masterClrMapping/>
  </p:clrMapOvr>
  <p:transition>
    <p:fade thruBlk="1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Picture 2" descr="Cyberprzemoc - każdy jest potencjalną ofiarą - Nasz Tomaszów - codzienna  gazeta internetow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42852"/>
            <a:ext cx="9144000" cy="6279501"/>
          </a:xfrm>
          <a:prstGeom prst="rect">
            <a:avLst/>
          </a:prstGeom>
          <a:noFill/>
        </p:spPr>
      </p:pic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-857288" y="4357694"/>
            <a:ext cx="8229600" cy="1143000"/>
          </a:xfrm>
        </p:spPr>
        <p:txBody>
          <a:bodyPr/>
          <a:lstStyle/>
          <a:p>
            <a:pPr algn="ctr"/>
            <a:r>
              <a:rPr lang="pl-PL" dirty="0">
                <a:solidFill>
                  <a:srgbClr val="FF0000"/>
                </a:solidFill>
              </a:rPr>
              <a:t>STOP CYBERPRZEMOCY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57224" y="2214554"/>
            <a:ext cx="7470648" cy="1143000"/>
          </a:xfrm>
        </p:spPr>
        <p:txBody>
          <a:bodyPr/>
          <a:lstStyle/>
          <a:p>
            <a:pPr algn="ctr"/>
            <a:r>
              <a:rPr lang="pl-PL" dirty="0"/>
              <a:t>Dziękuję za uwagę</a:t>
            </a:r>
          </a:p>
        </p:txBody>
      </p:sp>
      <p:sp>
        <p:nvSpPr>
          <p:cNvPr id="3" name="Uśmiechnięta buźka 2"/>
          <p:cNvSpPr/>
          <p:nvPr/>
        </p:nvSpPr>
        <p:spPr>
          <a:xfrm>
            <a:off x="3500430" y="3714752"/>
            <a:ext cx="2357454" cy="2071702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</p:cSld>
  <p:clrMapOvr>
    <a:masterClrMapping/>
  </p:clrMapOvr>
  <p:transition>
    <p:fade thruBlk="1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Żródła</a:t>
            </a:r>
            <a:r>
              <a:rPr lang="pl-PL" dirty="0"/>
              <a:t>:</a:t>
            </a:r>
          </a:p>
        </p:txBody>
      </p:sp>
      <p:sp>
        <p:nvSpPr>
          <p:cNvPr id="3" name="Prostokąt 2"/>
          <p:cNvSpPr/>
          <p:nvPr/>
        </p:nvSpPr>
        <p:spPr>
          <a:xfrm>
            <a:off x="214282" y="1285860"/>
            <a:ext cx="8501122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dirty="0"/>
              <a:t>Źródła:</a:t>
            </a:r>
          </a:p>
          <a:p>
            <a:r>
              <a:rPr lang="pl-PL" dirty="0">
                <a:hlinkClick r:id="rId2"/>
              </a:rPr>
              <a:t>https://pl.wikipedia.org/wiki/Cyberprzemoc</a:t>
            </a:r>
            <a:endParaRPr lang="pl-PL" dirty="0"/>
          </a:p>
          <a:p>
            <a:r>
              <a:rPr lang="pl-PL" dirty="0">
                <a:hlinkClick r:id="rId3"/>
              </a:rPr>
              <a:t>https://www.nasztomaszow.pl/wiadomosci/3595,cyberprzemoc-kazdy-jest-potencjalna-ofiara</a:t>
            </a:r>
            <a:endParaRPr lang="pl-PL" dirty="0"/>
          </a:p>
          <a:p>
            <a:r>
              <a:rPr lang="pl-PL" dirty="0">
                <a:hlinkClick r:id="rId4"/>
              </a:rPr>
              <a:t>http://www.lo.internetdsl.pl/dokumenty/cyberprzemoc.pdf</a:t>
            </a:r>
            <a:endParaRPr lang="pl-PL" dirty="0"/>
          </a:p>
          <a:p>
            <a:r>
              <a:rPr lang="pl-PL" dirty="0">
                <a:hlinkClick r:id="rId5"/>
              </a:rPr>
              <a:t>https://www.makarska-kancelaria.pl/aktualnosci/cyberprzemoc-szkolenie-chelmnie/</a:t>
            </a:r>
            <a:endParaRPr lang="pl-PL" dirty="0"/>
          </a:p>
          <a:p>
            <a:r>
              <a:rPr lang="pl-PL" dirty="0">
                <a:hlinkClick r:id="rId6"/>
              </a:rPr>
              <a:t>http://terapiarodzinna.com/biblioterapia/psychoedukacja-dla-rodzicow/mamo-tato-wasze-dzieci-sa-narazone-na-cyberprzemoc/</a:t>
            </a:r>
            <a:endParaRPr lang="pl-PL" dirty="0"/>
          </a:p>
          <a:p>
            <a:endParaRPr lang="pl-PL" dirty="0"/>
          </a:p>
          <a:p>
            <a:endParaRPr lang="pl-PL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CYBERPRZEMOC</a:t>
            </a: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00034" y="1571612"/>
            <a:ext cx="4619633" cy="2847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28" name="AutoShape 4" descr="C:\Users\ASUS\Desktop\cyber przemoc 1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1030" name="AutoShape 6" descr="C:\Users\ASUS\Desktop\cyber przemoc 1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1035" name="AutoShape 11" descr="C:\Users\ASUS\Desktop\cyber przemoc 1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pic>
        <p:nvPicPr>
          <p:cNvPr id="1037" name="Picture 13" descr="Cyberprzemoc – problemem współczesnego świat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86314" y="3552174"/>
            <a:ext cx="4000528" cy="3305826"/>
          </a:xfrm>
          <a:prstGeom prst="rect">
            <a:avLst/>
          </a:prstGeom>
          <a:noFill/>
        </p:spPr>
      </p:pic>
      <p:sp>
        <p:nvSpPr>
          <p:cNvPr id="1039" name="AutoShape 15" descr="C:\Users\ASUS\Desktop\cyber przemoc 1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1041" name="AutoShape 17" descr="C:\Users\ASUS\Desktop\cyber przemoc 1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pic>
        <p:nvPicPr>
          <p:cNvPr id="1043" name="Picture 19" descr="Cyberprzemoc, czyli agresja w sieci: hejt, nękanie, kradzieże - blog  Salon24 Technologie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988021">
            <a:off x="714348" y="4618420"/>
            <a:ext cx="2714644" cy="1934184"/>
          </a:xfrm>
          <a:prstGeom prst="rect">
            <a:avLst/>
          </a:prstGeom>
          <a:noFill/>
        </p:spPr>
      </p:pic>
      <p:sp>
        <p:nvSpPr>
          <p:cNvPr id="1045" name="AutoShape 21" descr="Cyberprzemoc (cyberbullying, cyberstalking): czym się objawia i jakie są  jej rodzaje? Jak reagować na cyberprzemoc? - PoradnikZdrowie.pl"/>
          <p:cNvSpPr>
            <a:spLocks noChangeAspect="1" noChangeArrowheads="1"/>
          </p:cNvSpPr>
          <p:nvPr/>
        </p:nvSpPr>
        <p:spPr bwMode="auto">
          <a:xfrm>
            <a:off x="155575" y="-838200"/>
            <a:ext cx="2619375" cy="17526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1047" name="AutoShape 23" descr="Cyberprzemoc (cyberbullying, cyberstalking): czym się objawia i jakie są  jej rodzaje? Jak reagować na cyberprzemoc? - PoradnikZdrowie.pl"/>
          <p:cNvSpPr>
            <a:spLocks noChangeAspect="1" noChangeArrowheads="1"/>
          </p:cNvSpPr>
          <p:nvPr/>
        </p:nvSpPr>
        <p:spPr bwMode="auto">
          <a:xfrm>
            <a:off x="155575" y="-838200"/>
            <a:ext cx="2619375" cy="17526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1049" name="AutoShape 25" descr="Jak cyberprzemoc niszczy życie dzieci"/>
          <p:cNvSpPr>
            <a:spLocks noChangeAspect="1" noChangeArrowheads="1"/>
          </p:cNvSpPr>
          <p:nvPr/>
        </p:nvSpPr>
        <p:spPr bwMode="auto">
          <a:xfrm>
            <a:off x="155575" y="-822325"/>
            <a:ext cx="2581275" cy="17145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1051" name="AutoShape 27" descr="Cyberprzemoc – czym jest i jakie formy przybiera"/>
          <p:cNvSpPr>
            <a:spLocks noChangeAspect="1" noChangeArrowheads="1"/>
          </p:cNvSpPr>
          <p:nvPr/>
        </p:nvSpPr>
        <p:spPr bwMode="auto">
          <a:xfrm>
            <a:off x="155575" y="-822325"/>
            <a:ext cx="2581275" cy="17145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pic>
        <p:nvPicPr>
          <p:cNvPr id="1053" name="Picture 29" descr="Rządowy poradnik dla rodziców o cyberprzemocy. &quot;Włącz blokadę na nękanie&quot;  [WIDEO] - Internet - Technologia - nowe technologie - tablety, telefony  komórkowe, smartphone, komputery i telewizory - Dziennik.pl - Dziennik.pl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1051274">
            <a:off x="5548407" y="1442502"/>
            <a:ext cx="2724150" cy="16859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500034" y="1857364"/>
            <a:ext cx="8229600" cy="4525963"/>
          </a:xfrm>
        </p:spPr>
        <p:txBody>
          <a:bodyPr/>
          <a:lstStyle/>
          <a:p>
            <a:r>
              <a:rPr lang="pl-PL" sz="2800" dirty="0" err="1"/>
              <a:t>Stalking</a:t>
            </a:r>
            <a:r>
              <a:rPr lang="pl-PL" sz="2800" dirty="0"/>
              <a:t> – przemoc emocjonalna</a:t>
            </a:r>
          </a:p>
          <a:p>
            <a:endParaRPr lang="pl-PL" sz="2800" dirty="0"/>
          </a:p>
          <a:p>
            <a:r>
              <a:rPr lang="pl-PL" sz="2800" dirty="0"/>
              <a:t>Działanie sprawcy polega na tym, że uporczywie nęka ofiarę, wzbudza w niej uzasadnione okolicznościami poczucie zagrożenia lub, że istotnie naruszy jej prywatność.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</p:spTree>
  </p:cSld>
  <p:clrMapOvr>
    <a:masterClrMapping/>
  </p:clrMapOvr>
  <p:transition>
    <p:fade thruBlk="1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28596" y="1500174"/>
            <a:ext cx="8229600" cy="4525963"/>
          </a:xfrm>
        </p:spPr>
        <p:txBody>
          <a:bodyPr/>
          <a:lstStyle/>
          <a:p>
            <a:r>
              <a:rPr lang="pl-PL" dirty="0"/>
              <a:t>media </a:t>
            </a:r>
            <a:r>
              <a:rPr lang="pl-PL" dirty="0" err="1"/>
              <a:t>społecznościowe</a:t>
            </a:r>
            <a:r>
              <a:rPr lang="pl-PL" dirty="0"/>
              <a:t>,</a:t>
            </a:r>
          </a:p>
          <a:p>
            <a:r>
              <a:rPr lang="pl-PL" dirty="0"/>
              <a:t>poczta elektroniczna,</a:t>
            </a:r>
          </a:p>
          <a:p>
            <a:r>
              <a:rPr lang="pl-PL" dirty="0"/>
              <a:t>czaty,</a:t>
            </a:r>
          </a:p>
          <a:p>
            <a:r>
              <a:rPr lang="pl-PL" dirty="0"/>
              <a:t>grupy dyskusyjne,</a:t>
            </a:r>
          </a:p>
          <a:p>
            <a:r>
              <a:rPr lang="pl-PL" dirty="0" err="1"/>
              <a:t>blogi</a:t>
            </a:r>
            <a:r>
              <a:rPr lang="pl-PL" dirty="0"/>
              <a:t>,</a:t>
            </a:r>
          </a:p>
          <a:p>
            <a:r>
              <a:rPr lang="pl-PL" dirty="0"/>
              <a:t>serwisy </a:t>
            </a:r>
            <a:r>
              <a:rPr lang="pl-PL" dirty="0" err="1"/>
              <a:t>społecznościowe</a:t>
            </a:r>
            <a:r>
              <a:rPr lang="pl-PL" dirty="0"/>
              <a:t>,</a:t>
            </a:r>
          </a:p>
          <a:p>
            <a:r>
              <a:rPr lang="pl-PL" dirty="0"/>
              <a:t>telefony komórkowe,</a:t>
            </a:r>
          </a:p>
          <a:p>
            <a:r>
              <a:rPr lang="pl-PL" dirty="0"/>
              <a:t>serwisy SMS, MMS</a:t>
            </a:r>
          </a:p>
          <a:p>
            <a:endParaRPr lang="pl-PL" dirty="0"/>
          </a:p>
          <a:p>
            <a:endParaRPr lang="pl-PL" dirty="0"/>
          </a:p>
          <a:p>
            <a:endParaRPr lang="pl-PL" dirty="0"/>
          </a:p>
        </p:txBody>
      </p:sp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JAKIMI KANAŁAMI TO SIĘ DZIEJE?</a:t>
            </a:r>
          </a:p>
        </p:txBody>
      </p:sp>
    </p:spTree>
  </p:cSld>
  <p:clrMapOvr>
    <a:masterClrMapping/>
  </p:clrMapOvr>
  <p:transition>
    <p:fade thruBlk="1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28596" y="1643050"/>
            <a:ext cx="8229600" cy="4857784"/>
          </a:xfrm>
        </p:spPr>
        <p:txBody>
          <a:bodyPr>
            <a:normAutofit fontScale="92500" lnSpcReduction="10000"/>
          </a:bodyPr>
          <a:lstStyle/>
          <a:p>
            <a:r>
              <a:rPr lang="pl-PL" b="1" dirty="0"/>
              <a:t>Rozsyłanie kompromitujących, ośmieszających </a:t>
            </a:r>
            <a:r>
              <a:rPr lang="pl-PL" dirty="0"/>
              <a:t>materiałów: zdjęć, filmów w sieci </a:t>
            </a:r>
          </a:p>
          <a:p>
            <a:endParaRPr lang="pl-PL" dirty="0"/>
          </a:p>
          <a:p>
            <a:r>
              <a:rPr lang="pl-PL" b="1" dirty="0"/>
              <a:t>Włamania na konta</a:t>
            </a:r>
            <a:r>
              <a:rPr lang="pl-PL" dirty="0"/>
              <a:t> pocztowe i konta komunikatorów w celu rozsyłania kompromitujących wiadomości</a:t>
            </a:r>
          </a:p>
          <a:p>
            <a:endParaRPr lang="pl-PL" dirty="0"/>
          </a:p>
          <a:p>
            <a:r>
              <a:rPr lang="pl-PL" b="1" dirty="0"/>
              <a:t>Podszywanie się</a:t>
            </a:r>
            <a:r>
              <a:rPr lang="pl-PL" dirty="0"/>
              <a:t> w Sieci pod rówieśników</a:t>
            </a:r>
          </a:p>
          <a:p>
            <a:endParaRPr lang="pl-PL" dirty="0"/>
          </a:p>
          <a:p>
            <a:r>
              <a:rPr lang="pl-PL" dirty="0"/>
              <a:t> Dalsze </a:t>
            </a:r>
            <a:r>
              <a:rPr lang="pl-PL" b="1" dirty="0"/>
              <a:t>rozsyłanie otrzymanych danych </a:t>
            </a:r>
            <a:r>
              <a:rPr lang="pl-PL" dirty="0"/>
              <a:t>i wiadomości jako zapisu rozmowy, czy kopii e-maila</a:t>
            </a:r>
          </a:p>
          <a:p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85786" y="571480"/>
            <a:ext cx="7467600" cy="1143000"/>
          </a:xfrm>
        </p:spPr>
        <p:txBody>
          <a:bodyPr>
            <a:normAutofit/>
          </a:bodyPr>
          <a:lstStyle/>
          <a:p>
            <a:pPr algn="ctr"/>
            <a:r>
              <a:rPr lang="pl-PL" dirty="0"/>
              <a:t>FORMY CYBERPRZEMOCY:</a:t>
            </a:r>
          </a:p>
        </p:txBody>
      </p:sp>
    </p:spTree>
  </p:cSld>
  <p:clrMapOvr>
    <a:masterClrMapping/>
  </p:clrMapOvr>
  <p:transition>
    <p:fade thruBlk="1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28596" y="1643050"/>
            <a:ext cx="8229600" cy="4857784"/>
          </a:xfrm>
        </p:spPr>
        <p:txBody>
          <a:bodyPr>
            <a:normAutofit/>
          </a:bodyPr>
          <a:lstStyle/>
          <a:p>
            <a:r>
              <a:rPr lang="pl-PL" dirty="0"/>
              <a:t>Tworzenie </a:t>
            </a:r>
            <a:r>
              <a:rPr lang="pl-PL" b="1" dirty="0"/>
              <a:t>kompromitujących i ośmieszających stron </a:t>
            </a:r>
            <a:r>
              <a:rPr lang="pl-PL" dirty="0"/>
              <a:t>internetowych</a:t>
            </a:r>
          </a:p>
          <a:p>
            <a:endParaRPr lang="pl-PL" dirty="0"/>
          </a:p>
          <a:p>
            <a:r>
              <a:rPr lang="pl-PL" dirty="0"/>
              <a:t> </a:t>
            </a:r>
            <a:r>
              <a:rPr lang="pl-PL" b="1" dirty="0"/>
              <a:t>Podszywanie się </a:t>
            </a:r>
            <a:r>
              <a:rPr lang="pl-PL" dirty="0"/>
              <a:t>pod inne osoby</a:t>
            </a:r>
          </a:p>
          <a:p>
            <a:endParaRPr lang="pl-PL" dirty="0"/>
          </a:p>
          <a:p>
            <a:r>
              <a:rPr lang="pl-PL" dirty="0"/>
              <a:t> </a:t>
            </a:r>
            <a:r>
              <a:rPr lang="pl-PL" b="1" dirty="0"/>
              <a:t>Wykluczani</a:t>
            </a:r>
            <a:r>
              <a:rPr lang="pl-PL" dirty="0"/>
              <a:t>e z internetowych społeczności </a:t>
            </a:r>
          </a:p>
          <a:p>
            <a:endParaRPr lang="pl-PL" dirty="0"/>
          </a:p>
          <a:p>
            <a:r>
              <a:rPr lang="pl-PL" dirty="0"/>
              <a:t>Publikowanie </a:t>
            </a:r>
            <a:r>
              <a:rPr lang="pl-PL" b="1" dirty="0"/>
              <a:t>poniżających, często wulgarnych komentarzy i postów</a:t>
            </a:r>
          </a:p>
          <a:p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85786" y="571480"/>
            <a:ext cx="7467600" cy="1143000"/>
          </a:xfrm>
        </p:spPr>
        <p:txBody>
          <a:bodyPr>
            <a:normAutofit/>
          </a:bodyPr>
          <a:lstStyle/>
          <a:p>
            <a:pPr algn="ctr"/>
            <a:r>
              <a:rPr lang="pl-PL" dirty="0"/>
              <a:t>FORMY CYBERPRZEMOCY:</a:t>
            </a:r>
          </a:p>
        </p:txBody>
      </p:sp>
    </p:spTree>
  </p:cSld>
  <p:clrMapOvr>
    <a:masterClrMapping/>
  </p:clrMapOvr>
  <p:transition>
    <p:fade thruBlk="1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28596" y="1643050"/>
            <a:ext cx="8229600" cy="4857784"/>
          </a:xfrm>
        </p:spPr>
        <p:txBody>
          <a:bodyPr>
            <a:normAutofit/>
          </a:bodyPr>
          <a:lstStyle/>
          <a:p>
            <a:r>
              <a:rPr lang="pl-PL" b="1" dirty="0"/>
              <a:t>Nękanie, straszenie</a:t>
            </a:r>
            <a:r>
              <a:rPr lang="pl-PL" dirty="0"/>
              <a:t>, szantażowanie za pomocą Sieci</a:t>
            </a:r>
          </a:p>
          <a:p>
            <a:pPr>
              <a:buNone/>
            </a:pPr>
            <a:endParaRPr lang="pl-PL" dirty="0"/>
          </a:p>
          <a:p>
            <a:r>
              <a:rPr lang="pl-PL" dirty="0"/>
              <a:t> </a:t>
            </a:r>
            <a:r>
              <a:rPr lang="pl-PL" dirty="0" err="1"/>
              <a:t>Flood</a:t>
            </a:r>
            <a:r>
              <a:rPr lang="pl-PL" dirty="0"/>
              <a:t>, czyli przesyłanie wielkiej liczby wiadomości lub komentarzy, które blokują skrzynkę odbiorcy</a:t>
            </a:r>
          </a:p>
          <a:p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85786" y="571480"/>
            <a:ext cx="7467600" cy="1143000"/>
          </a:xfrm>
        </p:spPr>
        <p:txBody>
          <a:bodyPr>
            <a:normAutofit/>
          </a:bodyPr>
          <a:lstStyle/>
          <a:p>
            <a:pPr algn="ctr"/>
            <a:r>
              <a:rPr lang="pl-PL" dirty="0"/>
              <a:t>FORMY CYBERPRZEMOCY:</a:t>
            </a:r>
          </a:p>
        </p:txBody>
      </p:sp>
    </p:spTree>
  </p:cSld>
  <p:clrMapOvr>
    <a:masterClrMapping/>
  </p:clrMapOvr>
  <p:transition>
    <p:fade thruBlk="1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00034" y="1643050"/>
            <a:ext cx="8229600" cy="4525963"/>
          </a:xfrm>
        </p:spPr>
        <p:txBody>
          <a:bodyPr>
            <a:normAutofit fontScale="92500" lnSpcReduction="20000"/>
          </a:bodyPr>
          <a:lstStyle/>
          <a:p>
            <a:r>
              <a:rPr lang="pl-PL" dirty="0"/>
              <a:t>Anonimowość sprawcy = łatwiej poniżać, dyskredytować i szykanować, gdy istnieje szansa ukrycia się za internetowym pseudonimem i nie ma potrzeby konfrontacji z ofiarą oko w oko</a:t>
            </a:r>
          </a:p>
          <a:p>
            <a:endParaRPr lang="pl-PL" dirty="0"/>
          </a:p>
          <a:p>
            <a:r>
              <a:rPr lang="pl-PL" dirty="0"/>
              <a:t>Sprawca może spreparować poniżającą treść bez potrzeby reagowania na bieżąco, jak jest np. w przypadku rozmowy osobistej czy wideo</a:t>
            </a:r>
          </a:p>
          <a:p>
            <a:endParaRPr lang="pl-PL" dirty="0"/>
          </a:p>
          <a:p>
            <a:r>
              <a:rPr lang="pl-PL" dirty="0"/>
              <a:t>Sprawca może działać w dowolnym czasie, a ofiara nie ma możliwości ucieczki, jak jest w przypadku osobistych kontaktów – jej profil cały czas jest dostępny w sieci</a:t>
            </a:r>
          </a:p>
          <a:p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85786" y="357166"/>
            <a:ext cx="7467600" cy="1143000"/>
          </a:xfrm>
        </p:spPr>
        <p:txBody>
          <a:bodyPr>
            <a:normAutofit/>
          </a:bodyPr>
          <a:lstStyle/>
          <a:p>
            <a:pPr algn="ctr"/>
            <a:r>
              <a:rPr lang="pl-PL" dirty="0"/>
              <a:t>DLACZEGO TAK SIĘ DZIEJE?</a:t>
            </a:r>
          </a:p>
        </p:txBody>
      </p:sp>
    </p:spTree>
  </p:cSld>
  <p:clrMapOvr>
    <a:masterClrMapping/>
  </p:clrMapOvr>
  <p:transition>
    <p:fade thruBlk="1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">
  <a:themeElements>
    <a:clrScheme name="Hol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Hol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Hol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259</TotalTime>
  <Words>647</Words>
  <Application>Microsoft Office PowerPoint</Application>
  <PresentationFormat>Pokaz na ekranie (4:3)</PresentationFormat>
  <Paragraphs>110</Paragraphs>
  <Slides>23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23</vt:i4>
      </vt:variant>
    </vt:vector>
  </HeadingPairs>
  <TitlesOfParts>
    <vt:vector size="28" baseType="lpstr">
      <vt:lpstr>Lucida Sans Unicode</vt:lpstr>
      <vt:lpstr>Verdana</vt:lpstr>
      <vt:lpstr>Wingdings 2</vt:lpstr>
      <vt:lpstr>Wingdings 3</vt:lpstr>
      <vt:lpstr>Hol</vt:lpstr>
      <vt:lpstr>CYBERPRZEMOC </vt:lpstr>
      <vt:lpstr>CO TO JEST CYBERPRZEMOC?</vt:lpstr>
      <vt:lpstr>CYBERPRZEMOC</vt:lpstr>
      <vt:lpstr>Prezentacja programu PowerPoint</vt:lpstr>
      <vt:lpstr>JAKIMI KANAŁAMI TO SIĘ DZIEJE?</vt:lpstr>
      <vt:lpstr>FORMY CYBERPRZEMOCY:</vt:lpstr>
      <vt:lpstr>FORMY CYBERPRZEMOCY:</vt:lpstr>
      <vt:lpstr>FORMY CYBERPRZEMOCY:</vt:lpstr>
      <vt:lpstr>DLACZEGO TAK SIĘ DZIEJE?</vt:lpstr>
      <vt:lpstr>DLACZEGO TAK SIĘ DZIEJE?</vt:lpstr>
      <vt:lpstr>Kto jest sprawcą cyberprzemocy </vt:lpstr>
      <vt:lpstr>Kto jest sprawcą cyberprzemocy </vt:lpstr>
      <vt:lpstr>CYBER PRZEMOC JEST NIEBEZPIECZNA </vt:lpstr>
      <vt:lpstr>KTO JEST OFIARĄ?</vt:lpstr>
      <vt:lpstr>CYBERPRZEMOCY TO:</vt:lpstr>
      <vt:lpstr>CYBERPRZEMOCY TO:</vt:lpstr>
      <vt:lpstr>CYBERPRZEMOCY TO:</vt:lpstr>
      <vt:lpstr>ODCZUCIA OSOBY NĘKANEJ:</vt:lpstr>
      <vt:lpstr>Prezentacja programu PowerPoint</vt:lpstr>
      <vt:lpstr>NUMER ZAUFANIA </vt:lpstr>
      <vt:lpstr>STOP CYBERPRZEMOCY</vt:lpstr>
      <vt:lpstr>Dziękuję za uwagę</vt:lpstr>
      <vt:lpstr>Żródła: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Cyber przemoc</dc:title>
  <dc:creator>ASUS</dc:creator>
  <cp:lastModifiedBy>dyrektor</cp:lastModifiedBy>
  <cp:revision>23</cp:revision>
  <dcterms:created xsi:type="dcterms:W3CDTF">2020-11-07T15:38:23Z</dcterms:created>
  <dcterms:modified xsi:type="dcterms:W3CDTF">2020-11-20T10:39:46Z</dcterms:modified>
</cp:coreProperties>
</file>